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B8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C117188E-5A22-4D8D-A2F0-87B567DF5C9C}" type="datetimeFigureOut">
              <a:rPr lang="en-US" smtClean="0"/>
              <a:pPr/>
              <a:t>24.03.2019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5579DA0-9DB5-498E-9323-97AE08F60C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500" y="4664169"/>
            <a:ext cx="5915000" cy="2193831"/>
          </a:xfrm>
        </p:spPr>
        <p:txBody>
          <a:bodyPr/>
          <a:lstStyle/>
          <a:p>
            <a:r>
              <a:rPr lang="hu-HU" b="1" dirty="0" smtClean="0">
                <a:solidFill>
                  <a:srgbClr val="364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SAJTÓ – CENZÚRA</a:t>
            </a:r>
            <a:endParaRPr lang="en-US" b="1" dirty="0">
              <a:solidFill>
                <a:srgbClr val="364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476672"/>
            <a:ext cx="5915000" cy="2193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364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MŰVELŐDÉS</a:t>
            </a:r>
            <a:endParaRPr kumimoji="0" lang="en-US" sz="4800" b="1" i="0" u="none" strike="noStrike" kern="1200" cap="none" spc="100" normalizeH="0" baseline="0" noProof="0" dirty="0">
              <a:ln>
                <a:noFill/>
              </a:ln>
              <a:solidFill>
                <a:srgbClr val="364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4006"/>
            <a:ext cx="3419872" cy="53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orosz sajtó története 2.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50480" cy="57606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/>
              <a:t>1826 – 1855 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sajtó összetétele és a „szellemi gátak”</a:t>
            </a:r>
            <a:br>
              <a:rPr lang="hu-HU" sz="2000" dirty="0" smtClean="0"/>
            </a:br>
            <a:r>
              <a:rPr lang="hu-HU" sz="2000" dirty="0" smtClean="0"/>
              <a:t>megkerülése,</a:t>
            </a:r>
            <a:br>
              <a:rPr lang="hu-HU" sz="2000" dirty="0" smtClean="0"/>
            </a:br>
            <a:r>
              <a:rPr lang="hu-HU" sz="2000" dirty="0" smtClean="0"/>
              <a:t>a „lapkorszak” kezdete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„média-személyiségek” megjelenése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Ideológiai differenciálódás az orosz sajtóban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orosz szabad sajtó megszületése</a:t>
            </a:r>
            <a:br>
              <a:rPr lang="hu-HU" sz="2000" dirty="0" smtClean="0"/>
            </a:br>
            <a:r>
              <a:rPr lang="hu-HU" sz="2000" dirty="0" smtClean="0"/>
              <a:t>(A. Herzen 1853</a:t>
            </a:r>
            <a:r>
              <a:rPr lang="hu-HU" sz="2000" b="1" dirty="0" smtClean="0"/>
              <a:t> </a:t>
            </a:r>
            <a:r>
              <a:rPr lang="hu-HU" sz="2000" dirty="0" smtClean="0"/>
              <a:t>– 1855 közötti londoni</a:t>
            </a:r>
            <a:br>
              <a:rPr lang="hu-HU" sz="2000" dirty="0" smtClean="0"/>
            </a:br>
            <a:r>
              <a:rPr lang="hu-HU" sz="2000" dirty="0" smtClean="0"/>
              <a:t>kiadványai)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/>
              <a:t>1856-tól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A. Herzen </a:t>
            </a:r>
            <a:r>
              <a:rPr lang="hu-HU" sz="2000" i="1" dirty="0" smtClean="0"/>
              <a:t>Sarkcsillag</a:t>
            </a:r>
            <a:r>
              <a:rPr lang="hu-HU" sz="2000" dirty="0" smtClean="0"/>
              <a:t> (1855–68)</a:t>
            </a:r>
            <a:br>
              <a:rPr lang="hu-HU" sz="2000" dirty="0" smtClean="0"/>
            </a:br>
            <a:r>
              <a:rPr lang="hu-HU" sz="2000" dirty="0" smtClean="0"/>
              <a:t>és </a:t>
            </a:r>
            <a:r>
              <a:rPr lang="hu-HU" sz="2000" i="1" dirty="0" smtClean="0"/>
              <a:t>Harang</a:t>
            </a:r>
            <a:r>
              <a:rPr lang="hu-HU" sz="2000" dirty="0" smtClean="0"/>
              <a:t> (1857–67) c. folyóiratai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„vastag” folyóiratok kora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Könyv és sajtó</a:t>
            </a:r>
          </a:p>
        </p:txBody>
      </p:sp>
      <p:pic>
        <p:nvPicPr>
          <p:cNvPr id="4" name="Picture 3" descr="250px-PolarStar(Hertzen)_title_page_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80728"/>
            <a:ext cx="288381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6248400" cy="64807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64B8E"/>
                </a:solidFill>
              </a:rPr>
              <a:t>18. századi művelődés </a:t>
            </a:r>
            <a:endParaRPr lang="en-US" b="1" dirty="0">
              <a:solidFill>
                <a:srgbClr val="364B8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980728"/>
            <a:ext cx="8280920" cy="56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None/>
            </a:pPr>
            <a:r>
              <a:rPr lang="hu-HU" sz="2400" b="1" dirty="0" smtClean="0">
                <a:solidFill>
                  <a:srgbClr val="364B8E"/>
                </a:solidFill>
              </a:rPr>
              <a:t>A világi oktatás </a:t>
            </a:r>
            <a:r>
              <a:rPr lang="hu-HU" sz="2400" dirty="0" smtClean="0">
                <a:solidFill>
                  <a:srgbClr val="364B8E"/>
                </a:solidFill>
              </a:rPr>
              <a:t>kialakulása </a:t>
            </a:r>
            <a:r>
              <a:rPr lang="hu-HU" sz="2400" b="1" dirty="0" smtClean="0">
                <a:solidFill>
                  <a:srgbClr val="364B8E"/>
                </a:solidFill>
              </a:rPr>
              <a:t>I. Péter korában</a:t>
            </a:r>
            <a:r>
              <a:rPr lang="hu-HU" sz="2400" dirty="0" smtClean="0">
                <a:solidFill>
                  <a:srgbClr val="364B8E"/>
                </a:solidFill>
              </a:rPr>
              <a:t>: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 nemesség kötelezettsége.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Az általános oktatás eszméje: a „számolási” iskolák </a:t>
            </a:r>
            <a:r>
              <a:rPr lang="hu-HU" sz="2000" i="1" dirty="0" smtClean="0">
                <a:solidFill>
                  <a:srgbClr val="364B8E"/>
                </a:solidFill>
              </a:rPr>
              <a:t>(„</a:t>
            </a:r>
            <a:r>
              <a:rPr lang="ru-RU" sz="2000" i="1" dirty="0" smtClean="0">
                <a:solidFill>
                  <a:srgbClr val="364B8E"/>
                </a:solidFill>
              </a:rPr>
              <a:t>цифирные школы</a:t>
            </a:r>
            <a:r>
              <a:rPr lang="hu-HU" sz="2000" i="1" dirty="0" smtClean="0">
                <a:solidFill>
                  <a:srgbClr val="364B8E"/>
                </a:solidFill>
              </a:rPr>
              <a:t>”</a:t>
            </a:r>
            <a:r>
              <a:rPr lang="hu-HU" sz="2000" dirty="0" smtClean="0">
                <a:solidFill>
                  <a:srgbClr val="364B8E"/>
                </a:solidFill>
              </a:rPr>
              <a:t>, 1714–44).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Gyakorlatiasan specializált iskolák.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 művelődés infrastruktúrájának alapjai (iskolák, könyvkiadás és tudásterjesztés, Akadémia)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hu-HU" sz="2400" b="1" dirty="0" smtClean="0">
                <a:solidFill>
                  <a:srgbClr val="364B8E"/>
                </a:solidFill>
              </a:rPr>
              <a:t>II. Katalin kora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Az „új emberfajta” eszméje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 nevelés jelentőségének felismerése; oktatás – nevelés egymáshoz való viszonyítása; állami vs. otthoni nevelés;</a:t>
            </a:r>
            <a:br>
              <a:rPr lang="hu-HU" sz="2000" dirty="0" smtClean="0">
                <a:solidFill>
                  <a:srgbClr val="364B8E"/>
                </a:solidFill>
              </a:rPr>
            </a:br>
            <a:r>
              <a:rPr lang="hu-HU" sz="2000" dirty="0" smtClean="0">
                <a:solidFill>
                  <a:srgbClr val="364B8E"/>
                </a:solidFill>
              </a:rPr>
              <a:t>„fiú – lány”-nevelés problémája.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Az oktatási intézmények állami hálózatának kialakítása.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 magánintézmények és házi tanítók jelentősége</a:t>
            </a:r>
            <a:br>
              <a:rPr lang="hu-HU" sz="2000" dirty="0" smtClean="0">
                <a:solidFill>
                  <a:srgbClr val="364B8E"/>
                </a:solidFill>
              </a:rPr>
            </a:br>
            <a:r>
              <a:rPr lang="hu-HU" sz="2000" dirty="0" smtClean="0">
                <a:solidFill>
                  <a:srgbClr val="364B8E"/>
                </a:solidFill>
              </a:rPr>
              <a:t>(N. Novikov)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>
                <a:srgbClr val="364B8E"/>
              </a:buClr>
            </a:pPr>
            <a:r>
              <a:rPr lang="hu-HU" sz="2000" dirty="0" smtClean="0">
                <a:solidFill>
                  <a:srgbClr val="364B8E"/>
                </a:solidFill>
              </a:rPr>
              <a:t>Az oktatás – nevelés elméletének megszületése (I. Beckoj)</a:t>
            </a:r>
          </a:p>
          <a:p>
            <a:pPr marL="717550">
              <a:spcBef>
                <a:spcPts val="0"/>
              </a:spcBef>
              <a:spcAft>
                <a:spcPts val="400"/>
              </a:spcAft>
              <a:buClrTx/>
              <a:buFont typeface="Wingdings" pitchFamily="2" charset="2"/>
              <a:buChar char="Ø"/>
            </a:pPr>
            <a:endParaRPr lang="hu-H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17550">
              <a:spcBef>
                <a:spcPts val="0"/>
              </a:spcBef>
              <a:spcAft>
                <a:spcPts val="400"/>
              </a:spcAft>
              <a:buClrTx/>
              <a:buFont typeface="Wingdings" pitchFamily="2" charset="2"/>
              <a:buChar char="Ø"/>
            </a:pPr>
            <a:endParaRPr lang="hu-H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17550">
              <a:spcBef>
                <a:spcPts val="0"/>
              </a:spcBef>
              <a:spcAft>
                <a:spcPts val="400"/>
              </a:spcAft>
              <a:buClrTx/>
              <a:buFont typeface="Wingdings" pitchFamily="2" charset="2"/>
              <a:buChar char="Ø"/>
            </a:pPr>
            <a:endParaRPr lang="hu-H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17550">
              <a:spcBef>
                <a:spcPts val="0"/>
              </a:spcBef>
              <a:spcAft>
                <a:spcPts val="400"/>
              </a:spcAft>
              <a:buClrTx/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 v detstve.jpg"/>
          <p:cNvPicPr>
            <a:picLocks noChangeAspect="1"/>
          </p:cNvPicPr>
          <p:nvPr/>
        </p:nvPicPr>
        <p:blipFill>
          <a:blip r:embed="rId2" cstate="print"/>
          <a:srcRect l="23919" t="34251" r="25367" b="22700"/>
          <a:stretch>
            <a:fillRect/>
          </a:stretch>
        </p:blipFill>
        <p:spPr>
          <a:xfrm>
            <a:off x="107504" y="188640"/>
            <a:ext cx="1536582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Young_Peter_the_Great_parsuna 1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691680" y="188640"/>
            <a:ext cx="1455884" cy="1800000"/>
          </a:xfrm>
          <a:prstGeom prst="rect">
            <a:avLst/>
          </a:prstGeom>
        </p:spPr>
      </p:pic>
      <p:pic>
        <p:nvPicPr>
          <p:cNvPr id="4" name="Picture 3" descr="06 Carevich Petr Petro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8640"/>
            <a:ext cx="1371041" cy="1800000"/>
          </a:xfrm>
          <a:prstGeom prst="rect">
            <a:avLst/>
          </a:prstGeom>
        </p:spPr>
      </p:pic>
      <p:pic>
        <p:nvPicPr>
          <p:cNvPr id="5" name="Picture 4" descr="05 Carevna Natalia Petrov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88640"/>
            <a:ext cx="1380451" cy="1800000"/>
          </a:xfrm>
          <a:prstGeom prst="rect">
            <a:avLst/>
          </a:prstGeom>
        </p:spPr>
      </p:pic>
      <p:pic>
        <p:nvPicPr>
          <p:cNvPr id="6" name="Picture 5" descr="01 Elizaveta 1712 Nikit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88640"/>
            <a:ext cx="1370861" cy="1800000"/>
          </a:xfrm>
          <a:prstGeom prst="rect">
            <a:avLst/>
          </a:prstGeom>
        </p:spPr>
      </p:pic>
      <p:pic>
        <p:nvPicPr>
          <p:cNvPr id="8" name="Picture 7" descr="02 Anna i Elizaveta 1717 Carava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2132856"/>
            <a:ext cx="2130194" cy="1692000"/>
          </a:xfrm>
          <a:prstGeom prst="rect">
            <a:avLst/>
          </a:prstGeom>
        </p:spPr>
      </p:pic>
      <p:pic>
        <p:nvPicPr>
          <p:cNvPr id="11" name="Picture 10" descr="01 Vish Sarra Ferm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212976"/>
            <a:ext cx="2817063" cy="3455984"/>
          </a:xfrm>
          <a:prstGeom prst="rect">
            <a:avLst/>
          </a:prstGeom>
        </p:spPr>
      </p:pic>
      <p:pic>
        <p:nvPicPr>
          <p:cNvPr id="12" name="Picture 11" descr="14 Bor Deti s barashko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2060848"/>
            <a:ext cx="2538796" cy="3417610"/>
          </a:xfrm>
          <a:prstGeom prst="rect">
            <a:avLst/>
          </a:prstGeom>
        </p:spPr>
      </p:pic>
      <p:pic>
        <p:nvPicPr>
          <p:cNvPr id="13" name="Picture 12" descr="09 Car Elizav Petrov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188640"/>
            <a:ext cx="1499143" cy="1800000"/>
          </a:xfrm>
          <a:prstGeom prst="rect">
            <a:avLst/>
          </a:prstGeom>
        </p:spPr>
      </p:pic>
      <p:pic>
        <p:nvPicPr>
          <p:cNvPr id="10" name="Picture 9" descr="03b Pavel Petrovic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4293096"/>
            <a:ext cx="1409684" cy="1800000"/>
          </a:xfrm>
          <a:prstGeom prst="rect">
            <a:avLst/>
          </a:prstGeom>
        </p:spPr>
      </p:pic>
      <p:pic>
        <p:nvPicPr>
          <p:cNvPr id="9" name="Picture 8" descr="12 Car Petr i Nat Alexeev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67744" y="2132856"/>
            <a:ext cx="2181934" cy="1692000"/>
          </a:xfrm>
          <a:prstGeom prst="rect">
            <a:avLst/>
          </a:prstGeom>
        </p:spPr>
      </p:pic>
      <p:pic>
        <p:nvPicPr>
          <p:cNvPr id="14" name="Picture 13" descr="03a Pavel Petrovic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3933056"/>
            <a:ext cx="189189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16633"/>
            <a:ext cx="6444208" cy="648071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 smtClean="0"/>
              <a:t>19. századi oktatás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2400" b="1" dirty="0" smtClean="0"/>
              <a:t>1800 – 1820-as évek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művelődéspolitika kezdete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oktatási </a:t>
            </a:r>
            <a:r>
              <a:rPr lang="hu-HU" sz="2000" b="1" dirty="0" smtClean="0"/>
              <a:t>rendszer </a:t>
            </a:r>
            <a:r>
              <a:rPr lang="hu-HU" sz="2000" dirty="0" smtClean="0"/>
              <a:t>kialakulása (oktatási régiók egyetemek fennhatósága alatt)</a:t>
            </a:r>
            <a:endParaRPr lang="hu-HU" sz="2000" b="1" dirty="0" smtClean="0"/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folytonossági elv érvényesítése az oktatási rendszerben (4 fokú)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művelődés mint a nemesség privilégiuma (Líceumok)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hu-HU" sz="2400" b="1" dirty="0" smtClean="0"/>
              <a:t>1825 – 1850-es évek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Szociális, vallási és etnikai korlátok bevezetése az oktatási rendszerbe.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egyetemi autonómia korlátozása.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szakmai felkészítés előtérbe kerülése a felsőoktatásban.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klasszikus gimnáziumok és a holt nyelvek tanítása.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hu-HU" sz="2400" b="1" dirty="0" smtClean="0"/>
              <a:t>1860 – 1900-as évek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oktatás egész rendszerének megreformálása.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orosz pedagógiai iskola kialakulása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női felsőoktatás kialakulása és elterjedése.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Felkészülés az általánosan kötelező oktatás bevezetésére.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V. Tropinin</a:t>
            </a:r>
            <a:endParaRPr lang="en-US" dirty="0"/>
          </a:p>
        </p:txBody>
      </p:sp>
      <p:pic>
        <p:nvPicPr>
          <p:cNvPr id="3" name="Picture 2" descr="Tropini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6632"/>
            <a:ext cx="1458000" cy="1800000"/>
          </a:xfrm>
          <a:prstGeom prst="rect">
            <a:avLst/>
          </a:prstGeom>
        </p:spPr>
      </p:pic>
      <p:pic>
        <p:nvPicPr>
          <p:cNvPr id="4" name="Picture 3" descr="Tropini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6632"/>
            <a:ext cx="1407000" cy="1800000"/>
          </a:xfrm>
          <a:prstGeom prst="rect">
            <a:avLst/>
          </a:prstGeom>
        </p:spPr>
      </p:pic>
      <p:pic>
        <p:nvPicPr>
          <p:cNvPr id="5" name="Picture 4" descr="Tropinin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6632"/>
            <a:ext cx="2892000" cy="3600000"/>
          </a:xfrm>
          <a:prstGeom prst="rect">
            <a:avLst/>
          </a:prstGeom>
        </p:spPr>
      </p:pic>
      <p:pic>
        <p:nvPicPr>
          <p:cNvPr id="6" name="Picture 5" descr="Tropinin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6632"/>
            <a:ext cx="1521000" cy="1800000"/>
          </a:xfrm>
          <a:prstGeom prst="rect">
            <a:avLst/>
          </a:prstGeom>
        </p:spPr>
      </p:pic>
      <p:pic>
        <p:nvPicPr>
          <p:cNvPr id="7" name="Picture 6" descr="Venecianov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293096"/>
            <a:ext cx="3383034" cy="24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A. Venecianov</a:t>
            </a:r>
            <a:endParaRPr lang="en-US" dirty="0"/>
          </a:p>
        </p:txBody>
      </p:sp>
      <p:pic>
        <p:nvPicPr>
          <p:cNvPr id="9" name="Picture 8" descr="Venecianov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2" y="1988840"/>
            <a:ext cx="1772486" cy="2196000"/>
          </a:xfrm>
          <a:prstGeom prst="rect">
            <a:avLst/>
          </a:prstGeom>
        </p:spPr>
      </p:pic>
      <p:pic>
        <p:nvPicPr>
          <p:cNvPr id="10" name="Picture 9" descr="Brullov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2852936"/>
            <a:ext cx="2754215" cy="3861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K. Brullov</a:t>
            </a:r>
            <a:endParaRPr lang="en-US" dirty="0"/>
          </a:p>
        </p:txBody>
      </p:sp>
      <p:pic>
        <p:nvPicPr>
          <p:cNvPr id="15" name="Picture 14" descr="Venecianov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4293096"/>
            <a:ext cx="1373143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45"/>
            <a:ext cx="1692841" cy="2032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ov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353790" cy="2520000"/>
          </a:xfrm>
          <a:prstGeom prst="rect">
            <a:avLst/>
          </a:prstGeom>
        </p:spPr>
      </p:pic>
      <p:pic>
        <p:nvPicPr>
          <p:cNvPr id="3" name="Picture 2" descr="Perov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16632"/>
            <a:ext cx="1629600" cy="2520000"/>
          </a:xfrm>
          <a:prstGeom prst="rect">
            <a:avLst/>
          </a:prstGeom>
        </p:spPr>
      </p:pic>
      <p:pic>
        <p:nvPicPr>
          <p:cNvPr id="4" name="Picture 3" descr="Makovskij 1.jpg"/>
          <p:cNvPicPr>
            <a:picLocks noChangeAspect="1"/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5292080" y="116632"/>
            <a:ext cx="3701600" cy="2520000"/>
          </a:xfrm>
          <a:prstGeom prst="rect">
            <a:avLst/>
          </a:prstGeom>
        </p:spPr>
      </p:pic>
      <p:pic>
        <p:nvPicPr>
          <p:cNvPr id="5" name="Picture 4" descr="Jaroshenk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140968"/>
            <a:ext cx="2029309" cy="3600000"/>
          </a:xfrm>
          <a:prstGeom prst="rect">
            <a:avLst/>
          </a:prstGeom>
        </p:spPr>
      </p:pic>
      <p:pic>
        <p:nvPicPr>
          <p:cNvPr id="6" name="Picture 5" descr="Repin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565079"/>
            <a:ext cx="2262808" cy="2190205"/>
          </a:xfrm>
          <a:prstGeom prst="rect">
            <a:avLst/>
          </a:prstGeom>
        </p:spPr>
      </p:pic>
      <p:pic>
        <p:nvPicPr>
          <p:cNvPr id="7" name="Picture 6" descr="Serov 1.jpg"/>
          <p:cNvPicPr>
            <a:picLocks noChangeAspect="1"/>
          </p:cNvPicPr>
          <p:nvPr/>
        </p:nvPicPr>
        <p:blipFill>
          <a:blip r:embed="rId7" cstate="print"/>
          <a:srcRect l="6726"/>
          <a:stretch>
            <a:fillRect/>
          </a:stretch>
        </p:blipFill>
        <p:spPr>
          <a:xfrm>
            <a:off x="6300192" y="3140968"/>
            <a:ext cx="2699792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564904"/>
            <a:ext cx="38164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			  </a:t>
            </a:r>
            <a:r>
              <a:rPr lang="hu-HU" sz="1500" dirty="0" smtClean="0"/>
              <a:t>V. Perov</a:t>
            </a:r>
          </a:p>
          <a:p>
            <a:r>
              <a:rPr lang="hu-HU" sz="1500" dirty="0" smtClean="0"/>
              <a:t>N. Jarosenko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399584" y="2636912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V. Makovszkij</a:t>
            </a:r>
          </a:p>
          <a:p>
            <a:r>
              <a:rPr lang="hu-HU" sz="1500" dirty="0" smtClean="0"/>
              <a:t>			V. Szerov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2780928"/>
            <a:ext cx="100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I. Repin</a:t>
            </a:r>
            <a:endParaRPr lang="en-US" sz="1500" dirty="0"/>
          </a:p>
        </p:txBody>
      </p:sp>
      <p:pic>
        <p:nvPicPr>
          <p:cNvPr id="11" name="Picture 10" descr="Repin 2.jpg"/>
          <p:cNvPicPr>
            <a:picLocks noChangeAspect="1"/>
          </p:cNvPicPr>
          <p:nvPr/>
        </p:nvPicPr>
        <p:blipFill rotWithShape="1">
          <a:blip r:embed="rId8" cstate="print"/>
          <a:srcRect t="21908"/>
          <a:stretch/>
        </p:blipFill>
        <p:spPr>
          <a:xfrm>
            <a:off x="2222489" y="3140967"/>
            <a:ext cx="2133487" cy="259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364B8E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orosz cenzúra története 1.</a:t>
            </a:r>
            <a:endParaRPr lang="en-US" b="1" dirty="0">
              <a:ln w="12700">
                <a:solidFill>
                  <a:schemeClr val="bg1"/>
                </a:solidFill>
                <a:prstDash val="solid"/>
              </a:ln>
              <a:solidFill>
                <a:srgbClr val="364B8E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00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/>
              <a:t>18. század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Fokozatos felismerés és egyéni alkalmi beavatkozás (I. Péter).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Ellentmondásos megoldások: 1783 – a magánnyomdák és</a:t>
            </a:r>
            <a:br>
              <a:rPr lang="hu-HU" sz="2000" dirty="0" smtClean="0"/>
            </a:br>
            <a:r>
              <a:rPr lang="hu-HU" sz="2000" dirty="0" smtClean="0"/>
              <a:t>-lapkiadás engedélyezése vs. a cenzúraapparátus kiépítése</a:t>
            </a:r>
            <a:br>
              <a:rPr lang="hu-HU" sz="2000" dirty="0" smtClean="0"/>
            </a:br>
            <a:r>
              <a:rPr lang="hu-HU" sz="2000" dirty="0" smtClean="0"/>
              <a:t>(II. Katalin, I. Pál)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cenzúra differenciálódása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/>
              <a:t>1800 – 1825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1804 – első cenzúrarendelet és a cenzúra alapelveinek kidolgozása, kapcsolata az oktatási rendszerrel.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b="1" dirty="0" smtClean="0"/>
              <a:t>1825 – 1848</a:t>
            </a:r>
            <a:endParaRPr lang="hu-HU" dirty="0" smtClean="0"/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1826 – a „vasrendelet”, 1828 – „kijavított” cenzúrarendelet.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cenzúra szerkezetének befejezése.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többszörös cenzúra bevezetése.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I. Miklós mint cenzor.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cenzorok kötelességei és hatalma.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orosz sajtó története 1.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50480" cy="57606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hu-HU" sz="2400" b="1" dirty="0" smtClean="0"/>
              <a:t>18. század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I. Péter első nyomtatott lapja (</a:t>
            </a:r>
            <a:r>
              <a:rPr lang="hu-HU" sz="2000" i="1" dirty="0" smtClean="0"/>
              <a:t>Közlöny</a:t>
            </a:r>
            <a:r>
              <a:rPr lang="hu-HU" sz="2000" dirty="0" smtClean="0"/>
              <a:t>, 1702)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Az első magánkiadású lapok (A. Szumarokov: </a:t>
            </a:r>
            <a:r>
              <a:rPr lang="hu-HU" sz="2000" i="1" dirty="0" smtClean="0"/>
              <a:t>A dolgos méh</a:t>
            </a:r>
            <a:r>
              <a:rPr lang="hu-HU" sz="2000" dirty="0" smtClean="0"/>
              <a:t>, 1759)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1769 – II. Katalin lapja (</a:t>
            </a:r>
            <a:r>
              <a:rPr lang="hu-HU" sz="2000" i="1" dirty="0" smtClean="0"/>
              <a:t>Mindenféleség</a:t>
            </a:r>
            <a:r>
              <a:rPr lang="hu-HU" sz="2000" dirty="0" smtClean="0"/>
              <a:t>) és a magánsajtó fellendülése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u-HU" sz="2000" dirty="0" smtClean="0"/>
              <a:t>(F. Emin </a:t>
            </a:r>
            <a:r>
              <a:rPr lang="hu-HU" sz="2000" i="1" dirty="0" smtClean="0"/>
              <a:t>Pokoli posta</a:t>
            </a:r>
            <a:r>
              <a:rPr lang="hu-HU" sz="2000" dirty="0" smtClean="0"/>
              <a:t>, N. Novikov </a:t>
            </a:r>
            <a:r>
              <a:rPr lang="hu-HU" sz="2000" i="1" dirty="0" smtClean="0"/>
              <a:t>A hereméh,</a:t>
            </a:r>
            <a:r>
              <a:rPr lang="en-US" sz="2000" i="1" dirty="0" smtClean="0"/>
              <a:t> </a:t>
            </a:r>
            <a:r>
              <a:rPr lang="hu-HU" sz="2000" i="1" dirty="0" smtClean="0"/>
              <a:t>A fecsegő, </a:t>
            </a:r>
            <a:r>
              <a:rPr lang="hu-HU" sz="2000" dirty="0" smtClean="0"/>
              <a:t> </a:t>
            </a:r>
            <a:r>
              <a:rPr lang="hu-HU" sz="2000" i="1" dirty="0" smtClean="0"/>
              <a:t>Erszény</a:t>
            </a:r>
            <a:r>
              <a:rPr lang="hu-HU" sz="2000" dirty="0" smtClean="0"/>
              <a:t> és </a:t>
            </a:r>
            <a:r>
              <a:rPr lang="hu-HU" sz="2000" i="1" dirty="0" smtClean="0"/>
              <a:t>Festő</a:t>
            </a:r>
            <a:r>
              <a:rPr lang="hu-HU" sz="2000" dirty="0" smtClean="0"/>
              <a:t> c. lapjai).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N. Novikov lapjai és a szabadkőművesség az 1770–80-as években (</a:t>
            </a:r>
            <a:r>
              <a:rPr lang="hu-HU" sz="2000" i="1" dirty="0" smtClean="0"/>
              <a:t>Hajnali fény, Alkonypír </a:t>
            </a:r>
            <a:r>
              <a:rPr lang="hu-HU" sz="2000" dirty="0" smtClean="0"/>
              <a:t>stb.)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D. Fonvizin </a:t>
            </a:r>
            <a:r>
              <a:rPr lang="hu-HU" sz="2000" i="1" dirty="0" smtClean="0"/>
              <a:t>A becsületes emberek barátja… </a:t>
            </a:r>
            <a:r>
              <a:rPr lang="hu-HU" sz="2000" dirty="0" smtClean="0"/>
              <a:t>c. lapja (1788)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I. Krilov lapjai (</a:t>
            </a:r>
            <a:r>
              <a:rPr lang="hu-HU" sz="2000" i="1" dirty="0" smtClean="0"/>
              <a:t>Szellemek levelezése</a:t>
            </a:r>
            <a:r>
              <a:rPr lang="hu-HU" sz="2000" dirty="0" smtClean="0"/>
              <a:t>, 1789; </a:t>
            </a:r>
            <a:r>
              <a:rPr lang="hu-HU" sz="2000" i="1" dirty="0" smtClean="0"/>
              <a:t>A néző</a:t>
            </a:r>
            <a:r>
              <a:rPr lang="hu-HU" sz="2000" dirty="0" smtClean="0"/>
              <a:t>, 1792).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N. Karamzin kiadványai: </a:t>
            </a:r>
            <a:r>
              <a:rPr lang="hu-HU" sz="2000" i="1" dirty="0" smtClean="0"/>
              <a:t>Moszkvai folyóirat </a:t>
            </a:r>
            <a:r>
              <a:rPr lang="hu-HU" sz="2000" dirty="0" smtClean="0"/>
              <a:t>(1791–92), almanachok: </a:t>
            </a:r>
            <a:r>
              <a:rPr lang="hu-HU" sz="2000" i="1" dirty="0" smtClean="0"/>
              <a:t>Aglája</a:t>
            </a:r>
            <a:r>
              <a:rPr lang="hu-HU" sz="2000" dirty="0" smtClean="0"/>
              <a:t> (1794, 1795), </a:t>
            </a:r>
            <a:r>
              <a:rPr lang="hu-HU" sz="2000" i="1" dirty="0" smtClean="0"/>
              <a:t>Aonidák</a:t>
            </a:r>
            <a:r>
              <a:rPr lang="hu-HU" sz="2000" dirty="0" smtClean="0"/>
              <a:t> (1796, 97, 98).</a:t>
            </a: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/>
              <a:t>1800 – 1825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sajtó számszerű növekedése, kapcsolata a cenzúrával.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Irodalmi és társadalmi csoportok lapjai (</a:t>
            </a:r>
            <a:r>
              <a:rPr lang="hu-HU" sz="2000" i="1" dirty="0" smtClean="0"/>
              <a:t>Európai hírlap</a:t>
            </a:r>
            <a:r>
              <a:rPr lang="hu-HU" sz="2000" dirty="0" smtClean="0"/>
              <a:t>, 1802–30; </a:t>
            </a:r>
            <a:r>
              <a:rPr lang="hu-HU" sz="2000" i="1" dirty="0" smtClean="0"/>
              <a:t>A hazafi</a:t>
            </a:r>
            <a:r>
              <a:rPr lang="hu-HU" sz="2000" dirty="0" smtClean="0"/>
              <a:t>, 1816–25) és almanachjai (</a:t>
            </a:r>
            <a:r>
              <a:rPr lang="hu-HU" sz="2000" i="1" dirty="0" smtClean="0"/>
              <a:t>Sarkcsillag</a:t>
            </a:r>
            <a:r>
              <a:rPr lang="hu-HU" sz="2000" dirty="0" smtClean="0"/>
              <a:t>, 1823, 24, 25; </a:t>
            </a:r>
            <a:r>
              <a:rPr lang="en-US" sz="2000" i="1" dirty="0" smtClean="0"/>
              <a:t>Mnémoszüné</a:t>
            </a:r>
            <a:r>
              <a:rPr lang="hu-HU" sz="2000" dirty="0" smtClean="0"/>
              <a:t>, 1824).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lapírás professzionálissá válása (Karamzin).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364B8E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orosz cenzúra története 2.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764704"/>
            <a:ext cx="8280000" cy="583264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hu-HU" sz="2400" b="1" dirty="0" smtClean="0"/>
              <a:t>1848 – 1855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cenzúra cenzúrája (Menysikov-bizottság, 1848. április 2.-i Bizottság).</a:t>
            </a:r>
            <a:endParaRPr lang="en-US" sz="2000" dirty="0" smtClean="0"/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2000" dirty="0" smtClean="0"/>
              <a:t>A cenzúra hatása az orosz irodalomra</a:t>
            </a:r>
            <a:r>
              <a:rPr lang="hu-HU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hu-HU" sz="2400" b="1" dirty="0" smtClean="0"/>
              <a:t>1856-tól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1800" dirty="0" smtClean="0"/>
              <a:t>„Rendszeren kívüli” enyhítése (1856–61);</a:t>
            </a:r>
            <a:br>
              <a:rPr lang="hu-HU" sz="1800" dirty="0" smtClean="0"/>
            </a:br>
            <a:r>
              <a:rPr lang="hu-HU" sz="1800" dirty="0" smtClean="0"/>
              <a:t>Ideiglenes szabályzata (1862);</a:t>
            </a:r>
            <a:br>
              <a:rPr lang="hu-HU" sz="1800" dirty="0" smtClean="0"/>
            </a:br>
            <a:r>
              <a:rPr lang="hu-HU" sz="1800" dirty="0" smtClean="0"/>
              <a:t>a cenzúra a belügyi minisztérium</a:t>
            </a:r>
            <a:br>
              <a:rPr lang="hu-HU" sz="1800" dirty="0" smtClean="0"/>
            </a:br>
            <a:r>
              <a:rPr lang="hu-HU" sz="1800" dirty="0" smtClean="0"/>
              <a:t>hatáskörébe rendelése (1863)</a:t>
            </a:r>
          </a:p>
          <a:p>
            <a:pPr marL="539750">
              <a:spcBef>
                <a:spcPts val="0"/>
              </a:spcBef>
              <a:buClr>
                <a:srgbClr val="364B8E"/>
              </a:buClr>
            </a:pPr>
            <a:r>
              <a:rPr lang="hu-HU" sz="1800" dirty="0" smtClean="0"/>
              <a:t>Az ideiglenes cenzúratörvény</a:t>
            </a:r>
            <a:br>
              <a:rPr lang="hu-HU" sz="1800" dirty="0" smtClean="0"/>
            </a:br>
            <a:r>
              <a:rPr lang="hu-HU" sz="1800" dirty="0" smtClean="0"/>
              <a:t>(1865–1905):</a:t>
            </a:r>
          </a:p>
          <a:p>
            <a:pPr marL="717550">
              <a:spcBef>
                <a:spcPts val="0"/>
              </a:spcBef>
              <a:buClr>
                <a:srgbClr val="364B8E"/>
              </a:buClr>
              <a:buFont typeface="Century" pitchFamily="18" charset="0"/>
              <a:buChar char="–"/>
            </a:pPr>
            <a:r>
              <a:rPr lang="hu-HU" sz="1800" dirty="0" smtClean="0"/>
              <a:t>Az utólagos („büntető”) cenzúra</a:t>
            </a:r>
            <a:br>
              <a:rPr lang="hu-HU" sz="1800" dirty="0" smtClean="0"/>
            </a:br>
            <a:r>
              <a:rPr lang="hu-HU" sz="1800" dirty="0" smtClean="0"/>
              <a:t>bevezetése.</a:t>
            </a:r>
          </a:p>
          <a:p>
            <a:pPr marL="717550">
              <a:spcBef>
                <a:spcPts val="0"/>
              </a:spcBef>
              <a:buClr>
                <a:srgbClr val="364B8E"/>
              </a:buClr>
              <a:buFont typeface="Century" pitchFamily="18" charset="0"/>
              <a:buChar char="–"/>
            </a:pPr>
            <a:r>
              <a:rPr lang="hu-HU" sz="1800" dirty="0" smtClean="0"/>
              <a:t>A jogiság a cenzúra területén:</a:t>
            </a:r>
            <a:br>
              <a:rPr lang="hu-HU" sz="1800" dirty="0" smtClean="0"/>
            </a:br>
            <a:r>
              <a:rPr lang="hu-HU" sz="1800" dirty="0" smtClean="0"/>
              <a:t>ellentmondás</a:t>
            </a:r>
            <a:br>
              <a:rPr lang="hu-HU" sz="1800" dirty="0" smtClean="0"/>
            </a:br>
            <a:r>
              <a:rPr lang="hu-HU" sz="1800" dirty="0" smtClean="0"/>
              <a:t>a modern jogi rendszer</a:t>
            </a:r>
            <a:br>
              <a:rPr lang="hu-HU" sz="1800" dirty="0" smtClean="0"/>
            </a:br>
            <a:r>
              <a:rPr lang="hu-HU" sz="1800" dirty="0" smtClean="0"/>
              <a:t>és a konzervatív cenzúra között.</a:t>
            </a:r>
          </a:p>
          <a:p>
            <a:pPr marL="717550">
              <a:spcBef>
                <a:spcPts val="0"/>
              </a:spcBef>
              <a:buClr>
                <a:srgbClr val="364B8E"/>
              </a:buClr>
              <a:buFont typeface="Century" pitchFamily="18" charset="0"/>
              <a:buChar char="–"/>
            </a:pPr>
            <a:r>
              <a:rPr lang="hu-HU" sz="1800" dirty="0" smtClean="0"/>
              <a:t>1882 – a sajtótörvény módosítása.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Grech_old_russian_censorship.jpg"/>
          <p:cNvPicPr>
            <a:picLocks noChangeAspect="1"/>
          </p:cNvPicPr>
          <p:nvPr/>
        </p:nvPicPr>
        <p:blipFill>
          <a:blip r:embed="rId2" cstate="print"/>
          <a:srcRect l="23315" t="5941" r="9195" b="25884"/>
          <a:stretch>
            <a:fillRect/>
          </a:stretch>
        </p:blipFill>
        <p:spPr>
          <a:xfrm>
            <a:off x="5148064" y="3861048"/>
            <a:ext cx="3816424" cy="2636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304" y="41490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1886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1219</TotalTime>
  <Words>339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明朝</vt:lpstr>
      <vt:lpstr>ＭＳ Ｐゴシック</vt:lpstr>
      <vt:lpstr>Arial</vt:lpstr>
      <vt:lpstr>Cambria</vt:lpstr>
      <vt:lpstr>Century</vt:lpstr>
      <vt:lpstr>Constantia</vt:lpstr>
      <vt:lpstr>HG明朝E</vt:lpstr>
      <vt:lpstr>Wingdings</vt:lpstr>
      <vt:lpstr>Brooklet</vt:lpstr>
      <vt:lpstr>SAJTÓ – CENZÚRA</vt:lpstr>
      <vt:lpstr>18. századi művelődés </vt:lpstr>
      <vt:lpstr>PowerPoint Presentation</vt:lpstr>
      <vt:lpstr>19. századi oktatás</vt:lpstr>
      <vt:lpstr>PowerPoint Presentation</vt:lpstr>
      <vt:lpstr>PowerPoint Presentation</vt:lpstr>
      <vt:lpstr>Az orosz cenzúra története 1.</vt:lpstr>
      <vt:lpstr>Az orosz sajtó története 1.</vt:lpstr>
      <vt:lpstr>Az orosz cenzúra története 2.</vt:lpstr>
      <vt:lpstr>Az orosz sajtó története 2.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Szokolov Denise</dc:creator>
  <cp:lastModifiedBy>Denise Szokolov</cp:lastModifiedBy>
  <cp:revision>180</cp:revision>
  <dcterms:created xsi:type="dcterms:W3CDTF">2011-03-01T06:10:31Z</dcterms:created>
  <dcterms:modified xsi:type="dcterms:W3CDTF">2019-03-24T11:36:05Z</dcterms:modified>
</cp:coreProperties>
</file>